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327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4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CC00"/>
    <a:srgbClr val="66FF66"/>
    <a:srgbClr val="006D31"/>
    <a:srgbClr val="DB0119"/>
    <a:srgbClr val="5EA4DF"/>
    <a:srgbClr val="040B91"/>
    <a:srgbClr val="ADDCF4"/>
    <a:srgbClr val="1E2D8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1" autoAdjust="0"/>
    <p:restoredTop sz="94581" autoAdjust="0"/>
  </p:normalViewPr>
  <p:slideViewPr>
    <p:cSldViewPr>
      <p:cViewPr>
        <p:scale>
          <a:sx n="100" d="100"/>
          <a:sy n="100" d="100"/>
        </p:scale>
        <p:origin x="-708" y="156"/>
      </p:cViewPr>
      <p:guideLst>
        <p:guide orient="horz" pos="2160"/>
        <p:guide pos="2880"/>
        <p:guide pos="2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27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fld id="{CA1004E4-A35E-4E00-AFA6-3880EE62B7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1157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fld id="{DCDCC0A3-8624-434A-9D66-9A35A824E2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2FBAD1-D076-4E0C-9BB8-33A01C75F9D2}" type="slidenum">
              <a:rPr lang="en-US"/>
              <a:pPr/>
              <a:t>1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350E8-7280-4A50-8C41-0D897E23CAE0}" type="slidenum">
              <a:rPr lang="en-US"/>
              <a:pPr/>
              <a:t>12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CC0A3-8624-434A-9D66-9A35A824E2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Text Box 2"/>
          <p:cNvSpPr txBox="1">
            <a:spLocks noChangeArrowheads="1"/>
          </p:cNvSpPr>
          <p:nvPr/>
        </p:nvSpPr>
        <p:spPr bwMode="auto">
          <a:xfrm>
            <a:off x="854075" y="4767263"/>
            <a:ext cx="1974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00">
                <a:solidFill>
                  <a:schemeClr val="bg1"/>
                </a:solidFill>
                <a:cs typeface="Arial" charset="0"/>
              </a:rPr>
              <a:t>© Copyright THUS Group plc 2005. All rights reserved.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57250" y="1947863"/>
            <a:ext cx="6427788" cy="936625"/>
          </a:xfrm>
        </p:spPr>
        <p:txBody>
          <a:bodyPr/>
          <a:lstStyle>
            <a:lvl1pPr>
              <a:defRPr sz="4400">
                <a:solidFill>
                  <a:srgbClr val="1F2D8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89000" y="2632075"/>
            <a:ext cx="6426200" cy="534988"/>
          </a:xfrm>
        </p:spPr>
        <p:txBody>
          <a:bodyPr/>
          <a:lstStyle>
            <a:lvl1pPr marL="0" indent="0">
              <a:lnSpc>
                <a:spcPct val="120000"/>
              </a:lnSpc>
              <a:buFont typeface="Wingdings" pitchFamily="1" charset="2"/>
              <a:buNone/>
              <a:defRPr sz="2000">
                <a:solidFill>
                  <a:srgbClr val="1F2D8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227333" name="Picture 5" descr="masthead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92788"/>
            <a:ext cx="9144000" cy="836612"/>
          </a:xfrm>
          <a:prstGeom prst="rect">
            <a:avLst/>
          </a:prstGeom>
          <a:noFill/>
        </p:spPr>
      </p:pic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0" y="6624638"/>
            <a:ext cx="9144000" cy="228600"/>
          </a:xfrm>
          <a:prstGeom prst="rect">
            <a:avLst/>
          </a:prstGeom>
          <a:solidFill>
            <a:srgbClr val="AECC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950" y="309563"/>
            <a:ext cx="2146300" cy="5173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309563"/>
            <a:ext cx="6288087" cy="5173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163" y="1143000"/>
            <a:ext cx="4210050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3000"/>
            <a:ext cx="4211637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306" name="Picture 2" descr="Upper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228600"/>
            <a:ext cx="9144000" cy="836613"/>
          </a:xfrm>
          <a:prstGeom prst="rect">
            <a:avLst/>
          </a:prstGeom>
          <a:noFill/>
        </p:spPr>
      </p:pic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AECC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4163" y="1143000"/>
            <a:ext cx="8574087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309563"/>
            <a:ext cx="856773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26310" name="Rectangle 6"/>
          <p:cNvSpPr>
            <a:spLocks noChangeArrowheads="1"/>
          </p:cNvSpPr>
          <p:nvPr/>
        </p:nvSpPr>
        <p:spPr bwMode="auto">
          <a:xfrm>
            <a:off x="0" y="6624638"/>
            <a:ext cx="9144000" cy="228600"/>
          </a:xfrm>
          <a:prstGeom prst="rect">
            <a:avLst/>
          </a:prstGeom>
          <a:solidFill>
            <a:srgbClr val="AECC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226311" name="Picture 7" descr="masthead5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5788025"/>
            <a:ext cx="9144000" cy="836613"/>
          </a:xfrm>
          <a:prstGeom prst="rect">
            <a:avLst/>
          </a:prstGeom>
          <a:noFill/>
        </p:spPr>
      </p:pic>
      <p:sp>
        <p:nvSpPr>
          <p:cNvPr id="226313" name="Text Box 9"/>
          <p:cNvSpPr txBox="1">
            <a:spLocks noChangeArrowheads="1"/>
          </p:cNvSpPr>
          <p:nvPr/>
        </p:nvSpPr>
        <p:spPr bwMode="auto">
          <a:xfrm>
            <a:off x="7302500" y="6591300"/>
            <a:ext cx="165258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700">
                <a:solidFill>
                  <a:srgbClr val="343A3F"/>
                </a:solidFill>
                <a:latin typeface="Arial Narrow" pitchFamily="1" charset="0"/>
                <a:cs typeface="Arial" charset="0"/>
              </a:rPr>
              <a:t>© Copyright NetTek 2006. All rights reserved.</a:t>
            </a:r>
          </a:p>
        </p:txBody>
      </p:sp>
      <p:sp>
        <p:nvSpPr>
          <p:cNvPr id="226316" name="Text Box 12"/>
          <p:cNvSpPr txBox="1">
            <a:spLocks noChangeArrowheads="1"/>
          </p:cNvSpPr>
          <p:nvPr userDrawn="1"/>
        </p:nvSpPr>
        <p:spPr bwMode="auto">
          <a:xfrm>
            <a:off x="271463" y="127000"/>
            <a:ext cx="29289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 dirty="0" smtClean="0">
                <a:solidFill>
                  <a:srgbClr val="1F2D81"/>
                </a:solidFill>
              </a:rPr>
              <a:t>Cat Tracker</a:t>
            </a:r>
            <a:endParaRPr lang="en-US" sz="1200" dirty="0">
              <a:solidFill>
                <a:srgbClr val="1F2D8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140000"/>
        </a:lnSpc>
        <a:spcBef>
          <a:spcPct val="0"/>
        </a:spcBef>
        <a:spcAft>
          <a:spcPct val="0"/>
        </a:spcAft>
        <a:defRPr sz="3200" b="1">
          <a:solidFill>
            <a:srgbClr val="1E2C83"/>
          </a:solidFill>
          <a:latin typeface="+mj-lt"/>
          <a:ea typeface="+mj-ea"/>
          <a:cs typeface="+mj-cs"/>
        </a:defRPr>
      </a:lvl1pPr>
      <a:lvl2pPr algn="l" rtl="0" fontAlgn="base">
        <a:lnSpc>
          <a:spcPct val="140000"/>
        </a:lnSpc>
        <a:spcBef>
          <a:spcPct val="0"/>
        </a:spcBef>
        <a:spcAft>
          <a:spcPct val="0"/>
        </a:spcAft>
        <a:defRPr sz="3200" b="1">
          <a:solidFill>
            <a:srgbClr val="1E2C83"/>
          </a:solidFill>
          <a:latin typeface="Arial Narrow" pitchFamily="1" charset="0"/>
        </a:defRPr>
      </a:lvl2pPr>
      <a:lvl3pPr algn="l" rtl="0" fontAlgn="base">
        <a:lnSpc>
          <a:spcPct val="140000"/>
        </a:lnSpc>
        <a:spcBef>
          <a:spcPct val="0"/>
        </a:spcBef>
        <a:spcAft>
          <a:spcPct val="0"/>
        </a:spcAft>
        <a:defRPr sz="3200" b="1">
          <a:solidFill>
            <a:srgbClr val="1E2C83"/>
          </a:solidFill>
          <a:latin typeface="Arial Narrow" pitchFamily="1" charset="0"/>
        </a:defRPr>
      </a:lvl3pPr>
      <a:lvl4pPr algn="l" rtl="0" fontAlgn="base">
        <a:lnSpc>
          <a:spcPct val="140000"/>
        </a:lnSpc>
        <a:spcBef>
          <a:spcPct val="0"/>
        </a:spcBef>
        <a:spcAft>
          <a:spcPct val="0"/>
        </a:spcAft>
        <a:defRPr sz="3200" b="1">
          <a:solidFill>
            <a:srgbClr val="1E2C83"/>
          </a:solidFill>
          <a:latin typeface="Arial Narrow" pitchFamily="1" charset="0"/>
        </a:defRPr>
      </a:lvl4pPr>
      <a:lvl5pPr algn="l" rtl="0" fontAlgn="base">
        <a:lnSpc>
          <a:spcPct val="140000"/>
        </a:lnSpc>
        <a:spcBef>
          <a:spcPct val="0"/>
        </a:spcBef>
        <a:spcAft>
          <a:spcPct val="0"/>
        </a:spcAft>
        <a:defRPr sz="3200" b="1">
          <a:solidFill>
            <a:srgbClr val="1E2C83"/>
          </a:solidFill>
          <a:latin typeface="Arial Narrow" pitchFamily="1" charset="0"/>
        </a:defRPr>
      </a:lvl5pPr>
      <a:lvl6pPr marL="457200" algn="l" rtl="0" fontAlgn="base">
        <a:lnSpc>
          <a:spcPct val="140000"/>
        </a:lnSpc>
        <a:spcBef>
          <a:spcPct val="0"/>
        </a:spcBef>
        <a:spcAft>
          <a:spcPct val="0"/>
        </a:spcAft>
        <a:defRPr sz="3200" b="1">
          <a:solidFill>
            <a:srgbClr val="1E2C83"/>
          </a:solidFill>
          <a:latin typeface="Arial Narrow" pitchFamily="1" charset="0"/>
        </a:defRPr>
      </a:lvl6pPr>
      <a:lvl7pPr marL="914400" algn="l" rtl="0" fontAlgn="base">
        <a:lnSpc>
          <a:spcPct val="140000"/>
        </a:lnSpc>
        <a:spcBef>
          <a:spcPct val="0"/>
        </a:spcBef>
        <a:spcAft>
          <a:spcPct val="0"/>
        </a:spcAft>
        <a:defRPr sz="3200" b="1">
          <a:solidFill>
            <a:srgbClr val="1E2C83"/>
          </a:solidFill>
          <a:latin typeface="Arial Narrow" pitchFamily="1" charset="0"/>
        </a:defRPr>
      </a:lvl7pPr>
      <a:lvl8pPr marL="1371600" algn="l" rtl="0" fontAlgn="base">
        <a:lnSpc>
          <a:spcPct val="140000"/>
        </a:lnSpc>
        <a:spcBef>
          <a:spcPct val="0"/>
        </a:spcBef>
        <a:spcAft>
          <a:spcPct val="0"/>
        </a:spcAft>
        <a:defRPr sz="3200" b="1">
          <a:solidFill>
            <a:srgbClr val="1E2C83"/>
          </a:solidFill>
          <a:latin typeface="Arial Narrow" pitchFamily="1" charset="0"/>
        </a:defRPr>
      </a:lvl8pPr>
      <a:lvl9pPr marL="1828800" algn="l" rtl="0" fontAlgn="base">
        <a:lnSpc>
          <a:spcPct val="140000"/>
        </a:lnSpc>
        <a:spcBef>
          <a:spcPct val="0"/>
        </a:spcBef>
        <a:spcAft>
          <a:spcPct val="0"/>
        </a:spcAft>
        <a:defRPr sz="3200" b="1">
          <a:solidFill>
            <a:srgbClr val="1E2C83"/>
          </a:solidFill>
          <a:latin typeface="Arial Narrow" pitchFamily="1" charset="0"/>
        </a:defRPr>
      </a:lvl9pPr>
    </p:titleStyle>
    <p:bodyStyle>
      <a:lvl1pPr marL="381000" indent="-3810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1F2D81"/>
        </a:buClr>
        <a:buSzPct val="85000"/>
        <a:buFont typeface="Wingdings" pitchFamily="1" charset="2"/>
        <a:buChar char="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71513" indent="-288925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1F2D81"/>
        </a:buClr>
        <a:buSzPct val="75000"/>
        <a:buFont typeface="Wingdings" pitchFamily="1" charset="2"/>
        <a:buChar char=""/>
        <a:defRPr sz="2000">
          <a:solidFill>
            <a:schemeClr val="tx1"/>
          </a:solidFill>
          <a:latin typeface="+mn-lt"/>
        </a:defRPr>
      </a:lvl2pPr>
      <a:lvl3pPr marL="12827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1F2D81"/>
        </a:buClr>
        <a:buSzPct val="85000"/>
        <a:buFont typeface="Wingdings" pitchFamily="1" charset="2"/>
        <a:buChar char=""/>
        <a:defRPr>
          <a:solidFill>
            <a:schemeClr val="tx1"/>
          </a:solidFill>
          <a:latin typeface="+mn-lt"/>
        </a:defRPr>
      </a:lvl3pPr>
      <a:lvl4pPr marL="170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1F2D81"/>
        </a:buClr>
        <a:buSzPct val="85000"/>
        <a:buFont typeface="Wingdings" pitchFamily="1" charset="2"/>
        <a:buChar char=""/>
        <a:defRPr sz="1600">
          <a:solidFill>
            <a:schemeClr val="tx1"/>
          </a:solidFill>
          <a:latin typeface="+mn-lt"/>
        </a:defRPr>
      </a:lvl4pPr>
      <a:lvl5pPr marL="21209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1F2D81"/>
        </a:buClr>
        <a:buSzPct val="85000"/>
        <a:buFont typeface="Wingdings" pitchFamily="1" charset="2"/>
        <a:buChar char=""/>
        <a:defRPr sz="1600">
          <a:solidFill>
            <a:schemeClr val="tx1"/>
          </a:solidFill>
          <a:latin typeface="+mn-lt"/>
        </a:defRPr>
      </a:lvl5pPr>
      <a:lvl6pPr marL="25781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1F2D81"/>
        </a:buClr>
        <a:buSzPct val="85000"/>
        <a:buFont typeface="Wingdings" pitchFamily="1" charset="2"/>
        <a:buChar char=""/>
        <a:defRPr sz="1600">
          <a:solidFill>
            <a:schemeClr val="tx1"/>
          </a:solidFill>
          <a:latin typeface="+mn-lt"/>
        </a:defRPr>
      </a:lvl6pPr>
      <a:lvl7pPr marL="30353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1F2D81"/>
        </a:buClr>
        <a:buSzPct val="85000"/>
        <a:buFont typeface="Wingdings" pitchFamily="1" charset="2"/>
        <a:buChar char=""/>
        <a:defRPr sz="1600">
          <a:solidFill>
            <a:schemeClr val="tx1"/>
          </a:solidFill>
          <a:latin typeface="+mn-lt"/>
        </a:defRPr>
      </a:lvl7pPr>
      <a:lvl8pPr marL="34925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1F2D81"/>
        </a:buClr>
        <a:buSzPct val="85000"/>
        <a:buFont typeface="Wingdings" pitchFamily="1" charset="2"/>
        <a:buChar char=""/>
        <a:defRPr sz="1600">
          <a:solidFill>
            <a:schemeClr val="tx1"/>
          </a:solidFill>
          <a:latin typeface="+mn-lt"/>
        </a:defRPr>
      </a:lvl8pPr>
      <a:lvl9pPr marL="39497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1F2D81"/>
        </a:buClr>
        <a:buSzPct val="85000"/>
        <a:buFont typeface="Wingdings" pitchFamily="1" charset="2"/>
        <a:buChar char="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@nettek.co.u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286000"/>
            <a:ext cx="8134350" cy="1143000"/>
          </a:xfrm>
        </p:spPr>
        <p:txBody>
          <a:bodyPr/>
          <a:lstStyle/>
          <a:p>
            <a:r>
              <a:rPr lang="en-GB" sz="4800" dirty="0" smtClean="0">
                <a:latin typeface="AkzidenzGroteskBQ-Medium" pitchFamily="18" charset="0"/>
              </a:rPr>
              <a:t>Cat Tracker</a:t>
            </a:r>
            <a:endParaRPr lang="en-GB" sz="4800" dirty="0">
              <a:latin typeface="AkzidenzGroteskBQ-Medium" pitchFamily="18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429000"/>
            <a:ext cx="5772150" cy="1752600"/>
          </a:xfrm>
        </p:spPr>
        <p:txBody>
          <a:bodyPr/>
          <a:lstStyle/>
          <a:p>
            <a:r>
              <a:rPr lang="en-GB" sz="1800" b="1">
                <a:latin typeface="AkzidenzGroteskBQ-Regular" pitchFamily="18" charset="0"/>
              </a:rPr>
              <a:t>Steve Kennedy</a:t>
            </a:r>
            <a:endParaRPr lang="en-GB" sz="1800">
              <a:latin typeface="AkzidenzGroteskBQ-Regular" pitchFamily="18" charset="0"/>
            </a:endParaRPr>
          </a:p>
          <a:p>
            <a:r>
              <a:rPr lang="en-GB" sz="1800">
                <a:latin typeface="AkzidenzGroteskBQ-Regular" pitchFamily="18" charset="0"/>
              </a:rPr>
              <a:t>NetTek 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Cat Tracker $46</a:t>
            </a:r>
          </a:p>
          <a:p>
            <a:r>
              <a:rPr lang="en-GB" dirty="0" smtClean="0"/>
              <a:t>Cat Harness $6</a:t>
            </a:r>
          </a:p>
          <a:p>
            <a:r>
              <a:rPr lang="en-GB" dirty="0" smtClean="0"/>
              <a:t>Cat Track Live $135</a:t>
            </a:r>
          </a:p>
          <a:p>
            <a:r>
              <a:rPr lang="en-GB" dirty="0" smtClean="0"/>
              <a:t>Available from http://www.mr-lee-catcam.de/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 kinetic charger</a:t>
            </a:r>
          </a:p>
          <a:p>
            <a:pPr lvl="1"/>
            <a:r>
              <a:rPr lang="en-GB" dirty="0" smtClean="0"/>
              <a:t>Like Seiko/Citizen watch systems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ndefinitely track objects</a:t>
            </a:r>
          </a:p>
          <a:p>
            <a:r>
              <a:rPr lang="en-GB" dirty="0" smtClean="0"/>
              <a:t>Used to be very difficult as GIS systems were expensive</a:t>
            </a:r>
          </a:p>
          <a:p>
            <a:pPr lvl="1"/>
            <a:r>
              <a:rPr lang="en-GB" dirty="0" smtClean="0"/>
              <a:t>Google/MS/etc have made the technology </a:t>
            </a:r>
            <a:r>
              <a:rPr lang="en-GB" dirty="0" smtClean="0"/>
              <a:t>easy</a:t>
            </a:r>
          </a:p>
          <a:p>
            <a:r>
              <a:rPr lang="en-GB" dirty="0" smtClean="0"/>
              <a:t>Now relatively easy to develop </a:t>
            </a:r>
            <a:r>
              <a:rPr lang="en-GB" dirty="0" smtClean="0"/>
              <a:t>real-time </a:t>
            </a:r>
            <a:r>
              <a:rPr lang="en-GB" dirty="0" err="1" smtClean="0"/>
              <a:t>g</a:t>
            </a:r>
            <a:r>
              <a:rPr lang="en-GB" dirty="0" err="1" smtClean="0"/>
              <a:t>eolocation</a:t>
            </a:r>
            <a:r>
              <a:rPr lang="en-GB" dirty="0" smtClean="0"/>
              <a:t> based systems</a:t>
            </a:r>
          </a:p>
          <a:p>
            <a:pPr lvl="1"/>
            <a:r>
              <a:rPr lang="en-GB" dirty="0" smtClean="0"/>
              <a:t>Many GSM/GPRS chipsets have built-in TCP/IP</a:t>
            </a:r>
          </a:p>
          <a:p>
            <a:pPr lvl="1"/>
            <a:r>
              <a:rPr lang="en-GB" dirty="0" smtClean="0"/>
              <a:t>Use a high level programming language like Python</a:t>
            </a:r>
            <a:endParaRPr lang="en-GB" dirty="0"/>
          </a:p>
          <a:p>
            <a:pPr lvl="2"/>
            <a:r>
              <a:rPr lang="en-GB" dirty="0" smtClean="0"/>
              <a:t>i.e. unit can connect back to server over IP to report it’s position (low cost)</a:t>
            </a:r>
          </a:p>
          <a:p>
            <a:pPr lvl="2"/>
            <a:r>
              <a:rPr lang="en-GB" dirty="0" smtClean="0"/>
              <a:t>Back-up over SMS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r>
              <a:rPr lang="en-GB" sz="2400">
                <a:latin typeface="AkzidenzGroteskBQ-Bold" pitchFamily="18" charset="0"/>
              </a:rPr>
              <a:t>Thank you for listening!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3844925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GB" sz="1600" dirty="0">
                <a:latin typeface="AkzidenzGroteskBQ-Regular" pitchFamily="18" charset="0"/>
              </a:rPr>
              <a:t>Email: </a:t>
            </a:r>
            <a:r>
              <a:rPr lang="en-GB" sz="1600" dirty="0" smtClean="0">
                <a:latin typeface="AkzidenzGroteskBQ-Regular" pitchFamily="18" charset="0"/>
                <a:hlinkClick r:id="rId3"/>
              </a:rPr>
              <a:t>steve@nettek.co.uk</a:t>
            </a:r>
            <a:endParaRPr lang="en-GB" sz="1600" dirty="0" smtClean="0">
              <a:latin typeface="AkzidenzGroteskBQ-Regular" pitchFamily="18" charset="0"/>
            </a:endParaRPr>
          </a:p>
          <a:p>
            <a:pPr>
              <a:buFont typeface="Wingdings" pitchFamily="1" charset="2"/>
              <a:buNone/>
            </a:pPr>
            <a:endParaRPr lang="en-GB" sz="1600" dirty="0">
              <a:latin typeface="AkzidenzGroteskBQ-Regular" pitchFamily="18" charset="0"/>
            </a:endParaRPr>
          </a:p>
          <a:p>
            <a:pPr>
              <a:buFont typeface="Wingdings" pitchFamily="1" charset="2"/>
              <a:buNone/>
            </a:pPr>
            <a:endParaRPr lang="en-GB" sz="1600" dirty="0" smtClean="0">
              <a:latin typeface="AkzidenzGroteskBQ-Regular" pitchFamily="18" charset="0"/>
            </a:endParaRPr>
          </a:p>
          <a:p>
            <a:pPr>
              <a:buFont typeface="Wingdings" pitchFamily="1" charset="2"/>
              <a:buNone/>
            </a:pPr>
            <a:endParaRPr lang="en-GB" sz="1600" dirty="0">
              <a:latin typeface="AkzidenzGroteskBQ-Regular" pitchFamily="18" charset="0"/>
            </a:endParaRPr>
          </a:p>
          <a:p>
            <a:pPr>
              <a:buFont typeface="Wingdings" pitchFamily="1" charset="2"/>
              <a:buNone/>
            </a:pPr>
            <a:endParaRPr lang="en-GB" sz="1600" dirty="0" smtClean="0">
              <a:latin typeface="AkzidenzGroteskBQ-Regular" pitchFamily="18" charset="0"/>
            </a:endParaRPr>
          </a:p>
          <a:p>
            <a:pPr>
              <a:buFont typeface="Wingdings" pitchFamily="1" charset="2"/>
              <a:buNone/>
            </a:pPr>
            <a:endParaRPr lang="en-GB" sz="1600" dirty="0">
              <a:latin typeface="AkzidenzGroteskBQ-Regular" pitchFamily="18" charset="0"/>
            </a:endParaRPr>
          </a:p>
          <a:p>
            <a:pPr>
              <a:buFont typeface="Wingdings" pitchFamily="1" charset="2"/>
              <a:buNone/>
            </a:pPr>
            <a:endParaRPr lang="en-GB" sz="1600" dirty="0" smtClean="0">
              <a:latin typeface="AkzidenzGroteskBQ-Regular" pitchFamily="18" charset="0"/>
            </a:endParaRPr>
          </a:p>
          <a:p>
            <a:pPr>
              <a:buFont typeface="Wingdings" pitchFamily="1" charset="2"/>
              <a:buNone/>
            </a:pPr>
            <a:endParaRPr lang="en-GB" sz="1600" dirty="0">
              <a:latin typeface="AkzidenzGroteskBQ-Regular" pitchFamily="18" charset="0"/>
            </a:endParaRPr>
          </a:p>
          <a:p>
            <a:pPr>
              <a:buFont typeface="Wingdings" pitchFamily="1" charset="2"/>
              <a:buNone/>
            </a:pPr>
            <a:r>
              <a:rPr lang="en-GB" dirty="0" err="1" smtClean="0">
                <a:latin typeface="AkzidenzGroteskBQ-Regular" pitchFamily="18" charset="0"/>
              </a:rPr>
              <a:t>p.s.</a:t>
            </a:r>
            <a:r>
              <a:rPr lang="en-GB" dirty="0" smtClean="0">
                <a:latin typeface="AkzidenzGroteskBQ-Regular" pitchFamily="18" charset="0"/>
              </a:rPr>
              <a:t> No cats were harmed in producing this presentation</a:t>
            </a:r>
            <a:endParaRPr lang="en-GB" dirty="0">
              <a:latin typeface="AkzidenzGroteskBQ-Regular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it all about?</a:t>
            </a:r>
            <a:endParaRPr lang="en-GB" dirty="0"/>
          </a:p>
        </p:txBody>
      </p:sp>
      <p:pic>
        <p:nvPicPr>
          <p:cNvPr id="4" name="Content Placeholder 3" descr="CATTRACK1_S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85523" y="1143000"/>
            <a:ext cx="3371366" cy="434022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hardware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1.8 x 1.2 x 0.5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inch</a:t>
            </a:r>
          </a:p>
          <a:p>
            <a:r>
              <a:rPr lang="en-GB" dirty="0" smtClean="0"/>
              <a:t>USB 1.1</a:t>
            </a:r>
          </a:p>
          <a:p>
            <a:pPr lvl="1"/>
            <a:r>
              <a:rPr lang="en-GB" dirty="0" smtClean="0"/>
              <a:t>Logging and charging</a:t>
            </a:r>
          </a:p>
          <a:p>
            <a:r>
              <a:rPr lang="en-GB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SkyTraq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Venus 5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chipset</a:t>
            </a:r>
          </a:p>
          <a:p>
            <a:pPr lvl="1"/>
            <a:r>
              <a:rPr lang="en-GB" dirty="0" smtClean="0">
                <a:ea typeface="+mn-ea"/>
                <a:cs typeface="+mn-cs"/>
              </a:rPr>
              <a:t>Sirf3, patch antenna</a:t>
            </a:r>
          </a:p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Battery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230mA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runtime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approx 30 hours with a 30s interval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</a:t>
            </a:r>
          </a:p>
          <a:p>
            <a:r>
              <a:rPr lang="en-GB" dirty="0" smtClean="0"/>
              <a:t>Logging 1s to 60m</a:t>
            </a:r>
          </a:p>
          <a:p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Capacity 16,000 waypoints</a:t>
            </a:r>
          </a:p>
          <a:p>
            <a:endParaRPr lang="en-GB" dirty="0"/>
          </a:p>
        </p:txBody>
      </p:sp>
      <p:pic>
        <p:nvPicPr>
          <p:cNvPr id="8" name="Content Placeholder 7" descr="CTRACK1_1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500694" y="2571744"/>
            <a:ext cx="2399535" cy="1763658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hardware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Water resistant moulding</a:t>
            </a:r>
          </a:p>
          <a:p>
            <a:r>
              <a:rPr lang="en-GB" dirty="0" smtClean="0"/>
              <a:t>Comes with USB “dock”</a:t>
            </a:r>
          </a:p>
          <a:p>
            <a:r>
              <a:rPr lang="en-GB" dirty="0" smtClean="0"/>
              <a:t>2 status LEDs</a:t>
            </a:r>
          </a:p>
          <a:p>
            <a:pPr lvl="1"/>
            <a:r>
              <a:rPr lang="en-GB" dirty="0" smtClean="0"/>
              <a:t>Can be disabled when tracking</a:t>
            </a:r>
          </a:p>
        </p:txBody>
      </p:sp>
      <p:pic>
        <p:nvPicPr>
          <p:cNvPr id="5" name="Content Placeholder 4" descr="CTRACK1_0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65041" y="714356"/>
            <a:ext cx="1524000" cy="2087880"/>
          </a:xfrm>
        </p:spPr>
      </p:pic>
      <p:pic>
        <p:nvPicPr>
          <p:cNvPr id="6" name="Picture 5" descr="CTRACK1_0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5041" y="3357562"/>
            <a:ext cx="1524000" cy="2209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Attaching to cat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Can be attached to collar</a:t>
            </a:r>
          </a:p>
          <a:p>
            <a:r>
              <a:rPr lang="en-GB" dirty="0" smtClean="0"/>
              <a:t>Cat Harness recommended</a:t>
            </a:r>
          </a:p>
          <a:p>
            <a:pPr lvl="1"/>
            <a:r>
              <a:rPr lang="en-GB" dirty="0" smtClean="0"/>
              <a:t>GPS always faces sky</a:t>
            </a:r>
          </a:p>
          <a:p>
            <a:r>
              <a:rPr lang="en-GB" dirty="0" smtClean="0"/>
              <a:t>Silicon mount attaches to harness</a:t>
            </a:r>
          </a:p>
          <a:p>
            <a:pPr lvl="1"/>
            <a:r>
              <a:rPr lang="en-GB" dirty="0" smtClean="0"/>
              <a:t>Cat Tracker fits into mount</a:t>
            </a:r>
            <a:endParaRPr lang="en-GB" dirty="0"/>
          </a:p>
        </p:txBody>
      </p:sp>
      <p:pic>
        <p:nvPicPr>
          <p:cNvPr id="5" name="Content Placeholder 4" descr="HARNES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500694" y="1816543"/>
            <a:ext cx="2286016" cy="322491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Attaching to cat</a:t>
            </a:r>
            <a:endParaRPr lang="en-GB" dirty="0"/>
          </a:p>
        </p:txBody>
      </p:sp>
      <p:pic>
        <p:nvPicPr>
          <p:cNvPr id="5" name="Content Placeholder 4" descr="CTRACK1_07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97917" y="1428736"/>
            <a:ext cx="3288105" cy="4000528"/>
          </a:xfrm>
        </p:spPr>
      </p:pic>
      <p:pic>
        <p:nvPicPr>
          <p:cNvPr id="6" name="Content Placeholder 5" descr="CTRACK1_05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283939" y="1785926"/>
            <a:ext cx="4362143" cy="3286148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the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Windows software supplied</a:t>
            </a:r>
          </a:p>
          <a:p>
            <a:r>
              <a:rPr lang="en-GB" dirty="0" smtClean="0"/>
              <a:t>Gets data off Cat Tracker</a:t>
            </a:r>
          </a:p>
          <a:p>
            <a:r>
              <a:rPr lang="en-GB" dirty="0" smtClean="0"/>
              <a:t>Data compatible with Google Maps</a:t>
            </a:r>
          </a:p>
          <a:p>
            <a:r>
              <a:rPr lang="en-GB" dirty="0" smtClean="0"/>
              <a:t>See where your cat’s been</a:t>
            </a:r>
            <a:endParaRPr lang="en-GB" dirty="0"/>
          </a:p>
        </p:txBody>
      </p:sp>
      <p:pic>
        <p:nvPicPr>
          <p:cNvPr id="5" name="Content Placeholder 4" descr="CTRACK1_08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6613" y="1567623"/>
            <a:ext cx="4211637" cy="3490979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 Track Live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Contains GPS and Quad band GSM/GPRS</a:t>
            </a:r>
          </a:p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1.8x2.5x0.65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inches</a:t>
            </a:r>
          </a:p>
          <a:p>
            <a:r>
              <a:rPr lang="en-GB" dirty="0" smtClean="0"/>
              <a:t>800mAh battery</a:t>
            </a:r>
          </a:p>
          <a:p>
            <a:pPr lvl="1"/>
            <a:r>
              <a:rPr lang="en-GB" dirty="0" smtClean="0"/>
              <a:t>Approx 48 hours use</a:t>
            </a:r>
          </a:p>
          <a:p>
            <a:r>
              <a:rPr lang="en-GB" dirty="0" smtClean="0"/>
              <a:t>“Programmed” via SMS</a:t>
            </a:r>
          </a:p>
          <a:p>
            <a:pPr lvl="1"/>
            <a:r>
              <a:rPr lang="en-GB" dirty="0" smtClean="0"/>
              <a:t>Can send GPS data on demand or on set periods</a:t>
            </a:r>
          </a:p>
          <a:p>
            <a:r>
              <a:rPr lang="en-GB" dirty="0" smtClean="0"/>
              <a:t>Has built-in microphone</a:t>
            </a:r>
          </a:p>
          <a:p>
            <a:pPr lvl="1"/>
            <a:r>
              <a:rPr lang="en-GB" dirty="0" smtClean="0"/>
              <a:t>Can call and listen</a:t>
            </a:r>
          </a:p>
        </p:txBody>
      </p:sp>
      <p:pic>
        <p:nvPicPr>
          <p:cNvPr id="5" name="Content Placeholder 4" descr="TK102_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82431" y="2195512"/>
            <a:ext cx="2540000" cy="22352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 Track Live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143000"/>
            <a:ext cx="8574087" cy="4572016"/>
          </a:xfrm>
        </p:spPr>
        <p:txBody>
          <a:bodyPr/>
          <a:lstStyle/>
          <a:p>
            <a:r>
              <a:rPr lang="en-GB" dirty="0" smtClean="0"/>
              <a:t>Geo Fencing</a:t>
            </a:r>
          </a:p>
          <a:p>
            <a:pPr lvl="1"/>
            <a:r>
              <a:rPr lang="en-GB" dirty="0" smtClean="0"/>
              <a:t>Send unit top left and bottom right lat/long</a:t>
            </a:r>
          </a:p>
          <a:p>
            <a:pPr lvl="1"/>
            <a:r>
              <a:rPr lang="en-GB" dirty="0" smtClean="0"/>
              <a:t>If unit moves out of area, SMS with location is sent to authorised numbers</a:t>
            </a:r>
          </a:p>
          <a:p>
            <a:r>
              <a:rPr lang="en-GB" dirty="0" smtClean="0"/>
              <a:t>Move alert</a:t>
            </a:r>
          </a:p>
          <a:p>
            <a:pPr lvl="1"/>
            <a:r>
              <a:rPr lang="en-GB" dirty="0" smtClean="0"/>
              <a:t>Unit stationary then send movement command</a:t>
            </a:r>
          </a:p>
          <a:p>
            <a:pPr lvl="1"/>
            <a:r>
              <a:rPr lang="en-GB" dirty="0" smtClean="0"/>
              <a:t>If movement unit will indicate with position</a:t>
            </a:r>
          </a:p>
          <a:p>
            <a:r>
              <a:rPr lang="en-GB" dirty="0" smtClean="0"/>
              <a:t>Speed alert</a:t>
            </a:r>
          </a:p>
          <a:p>
            <a:pPr lvl="1"/>
            <a:r>
              <a:rPr lang="en-GB" dirty="0" smtClean="0"/>
              <a:t>If the device moves above a set speed, it will send an alert indicating speed and location</a:t>
            </a:r>
          </a:p>
          <a:p>
            <a:r>
              <a:rPr lang="en-GB" dirty="0" smtClean="0"/>
              <a:t>SOS</a:t>
            </a:r>
          </a:p>
          <a:p>
            <a:pPr lvl="1"/>
            <a:r>
              <a:rPr lang="en-GB" dirty="0" smtClean="0"/>
              <a:t>If the SOS button is depressed for more than 3 seconds, unit will send out an alert and location.</a:t>
            </a:r>
          </a:p>
          <a:p>
            <a:r>
              <a:rPr lang="en-GB" dirty="0" smtClean="0"/>
              <a:t>Low Battery alert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Tek_Template_01">
  <a:themeElements>
    <a:clrScheme name="NetTek_Template_01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FBBEF"/>
      </a:accent2>
      <a:accent3>
        <a:srgbClr val="FFFFFF"/>
      </a:accent3>
      <a:accent4>
        <a:srgbClr val="000000"/>
      </a:accent4>
      <a:accent5>
        <a:srgbClr val="FFCAAD"/>
      </a:accent5>
      <a:accent6>
        <a:srgbClr val="38A9D9"/>
      </a:accent6>
      <a:hlink>
        <a:srgbClr val="444E53"/>
      </a:hlink>
      <a:folHlink>
        <a:srgbClr val="005199"/>
      </a:folHlink>
    </a:clrScheme>
    <a:fontScheme name="NetTek_Template_0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Tek_Template_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Tek_Template_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Tek_Template_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Tek_Template_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Tek_Template_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Tek_Template_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Tek_Template_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Tek_Template_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Tek_Template_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Tek_Template_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Tek_Template_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Tek_Template_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Tek_Template_0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3FBBEF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38A9D9"/>
        </a:accent6>
        <a:hlink>
          <a:srgbClr val="454C51"/>
        </a:hlink>
        <a:folHlink>
          <a:srgbClr val="006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Tek_Template_01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3FBBEF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38A9D9"/>
        </a:accent6>
        <a:hlink>
          <a:srgbClr val="444E53"/>
        </a:hlink>
        <a:folHlink>
          <a:srgbClr val="0051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OSX_1138:Applications:Microsoft Office 2004:Templates:My Templates:NetTek_Template_01.pot</Template>
  <TotalTime>6212</TotalTime>
  <Words>366</Words>
  <Application>Microsoft PowerPoint</Application>
  <PresentationFormat>On-screen Show (4:3)</PresentationFormat>
  <Paragraphs>90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NetTek_Template_01</vt:lpstr>
      <vt:lpstr>Cat Tracker</vt:lpstr>
      <vt:lpstr>What’s it all about?</vt:lpstr>
      <vt:lpstr>The hardware</vt:lpstr>
      <vt:lpstr>The hardware</vt:lpstr>
      <vt:lpstr>Attaching to cat</vt:lpstr>
      <vt:lpstr>Attaching to cat</vt:lpstr>
      <vt:lpstr>Using the data</vt:lpstr>
      <vt:lpstr>Cat Track Live</vt:lpstr>
      <vt:lpstr>Cat Track Live</vt:lpstr>
      <vt:lpstr>Costs</vt:lpstr>
      <vt:lpstr>Future</vt:lpstr>
      <vt:lpstr>Thank you for listening!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WiMAX - WiNOT?</dc:title>
  <dc:subject/>
  <dc:creator/>
  <cp:keywords/>
  <dc:description/>
  <cp:lastModifiedBy>Steve Kennedy</cp:lastModifiedBy>
  <cp:revision>169</cp:revision>
  <dcterms:created xsi:type="dcterms:W3CDTF">2000-04-13T19:06:36Z</dcterms:created>
  <dcterms:modified xsi:type="dcterms:W3CDTF">2008-12-10T12:55:19Z</dcterms:modified>
  <cp:category/>
</cp:coreProperties>
</file>